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301" r:id="rId2"/>
    <p:sldId id="265" r:id="rId3"/>
    <p:sldId id="581" r:id="rId4"/>
    <p:sldId id="601" r:id="rId5"/>
    <p:sldId id="602" r:id="rId6"/>
    <p:sldId id="613" r:id="rId7"/>
    <p:sldId id="614" r:id="rId8"/>
    <p:sldId id="582" r:id="rId9"/>
    <p:sldId id="538" r:id="rId10"/>
    <p:sldId id="540" r:id="rId11"/>
    <p:sldId id="604" r:id="rId12"/>
    <p:sldId id="603" r:id="rId13"/>
    <p:sldId id="606" r:id="rId14"/>
    <p:sldId id="605" r:id="rId15"/>
    <p:sldId id="607" r:id="rId16"/>
    <p:sldId id="608" r:id="rId17"/>
    <p:sldId id="609" r:id="rId18"/>
    <p:sldId id="610" r:id="rId19"/>
    <p:sldId id="586" r:id="rId20"/>
    <p:sldId id="611" r:id="rId21"/>
    <p:sldId id="612" r:id="rId22"/>
    <p:sldId id="593" r:id="rId23"/>
    <p:sldId id="594" r:id="rId24"/>
  </p:sldIdLst>
  <p:sldSz cx="12192000" cy="6858000"/>
  <p:notesSz cx="6858000" cy="9144000"/>
  <p:embeddedFontLst>
    <p:embeddedFont>
      <p:font typeface="Cambria Math" panose="02040503050406030204" pitchFamily="18" charset="0"/>
      <p:regular r:id="rId26"/>
    </p:embeddedFon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Lato Light" panose="020F0302020204030204" pitchFamily="34" charset="0"/>
      <p:regular r:id="rId31"/>
      <p:bold r:id="rId32"/>
      <p:italic r:id="rId33"/>
      <p:boldItalic r:id="rId34"/>
    </p:embeddedFont>
    <p:embeddedFont>
      <p:font typeface="Roboto Slab" pitchFamily="2" charset="0"/>
      <p:regular r:id="rId35"/>
      <p:bold r:id="rId36"/>
    </p:embeddedFont>
  </p:embeddedFontLst>
  <p:custDataLst>
    <p:tags r:id="rId37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103" autoAdjust="0"/>
    <p:restoredTop sz="94726"/>
  </p:normalViewPr>
  <p:slideViewPr>
    <p:cSldViewPr snapToGrid="0">
      <p:cViewPr varScale="1">
        <p:scale>
          <a:sx n="106" d="100"/>
          <a:sy n="106" d="100"/>
        </p:scale>
        <p:origin x="18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2629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0406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95619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2609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7213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0978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899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527E8FF-B4CD-4485-A8FE-9424F401A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C6C9D3EA-FD6E-43A4-1F51-EA60A1375B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5DC01DA6-84D9-47E3-79AB-7130F307E6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2198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8C3CBD0-EA4F-3222-6801-D3EB87DFC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60EF75B5-AE3A-99E2-1FE6-BA85292DB2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74FADE7F-0C54-63C9-5D85-64BECA2814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08350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2353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7695D90-9921-845B-9F8E-004894B67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A3104A50-EB7A-B44A-A921-4DF7D6E872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1B92FBC3-30B3-ED53-4C7F-A1EC0E53DE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2725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F8A8B040-9B6B-C4A3-D3D1-D1F300155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592F0E55-29B1-111F-65F2-3B10DFE7AB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9B205689-C44F-EF25-D907-5AA8A3453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7325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3036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5428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8036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19524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8463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C56B95-044C-4407-D1A0-798D4AF41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13EA17C4-0876-EAA6-BCFE-596C123362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CE746F90-D5FE-D2B6-E260-F7F9FD395D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987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BCB44C8-F6CD-1D34-3D0D-1E11B52AC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F4F76BF8-C51F-726F-F2FC-DCAC8BC8C4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746A1A54-B4C0-2250-2F6B-6183C74089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5469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17302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3649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researchgate.net/figure/LSTM-neural-network-architecture-Input-layer-consists-of-10-sequential-time-steps-10_fig3_336900652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Two-layered-stacked-LSTM-network_fig3_350105975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6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653684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Review Activations: ”tanh”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an input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dirty="0"/>
                  <a:t>, it returns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dirty="0"/>
                  <a:t>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384735E-C774-3137-B0CE-0B4100B9E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402"/>
          <a:stretch/>
        </p:blipFill>
        <p:spPr>
          <a:xfrm>
            <a:off x="1030496" y="2915727"/>
            <a:ext cx="9269443" cy="373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789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2039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Long Short-Term Memory (LSTM)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Neurons are composed on multiple operations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 descr="A diagram of a machine&#10;&#10;Description automatically generated">
            <a:extLst>
              <a:ext uri="{FF2B5EF4-FFF2-40B4-BE49-F238E27FC236}">
                <a16:creationId xmlns:a16="http://schemas.microsoft.com/office/drawing/2014/main" id="{D01394A4-97A9-53EC-4E1D-E59155055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69" y="2925817"/>
            <a:ext cx="6493046" cy="3443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3810FE-5512-74A8-5EC1-14AF7BF11D2E}"/>
              </a:ext>
            </a:extLst>
          </p:cNvPr>
          <p:cNvCxnSpPr>
            <a:cxnSpLocks/>
          </p:cNvCxnSpPr>
          <p:nvPr/>
        </p:nvCxnSpPr>
        <p:spPr>
          <a:xfrm flipH="1" flipV="1">
            <a:off x="2953407" y="5044966"/>
            <a:ext cx="4855779" cy="788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FEDDA2-E920-4099-155E-174723640F0A}"/>
              </a:ext>
            </a:extLst>
          </p:cNvPr>
          <p:cNvSpPr txBox="1"/>
          <p:nvPr/>
        </p:nvSpPr>
        <p:spPr>
          <a:xfrm>
            <a:off x="7777202" y="5675061"/>
            <a:ext cx="37240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SHORT-TERM MEMORY (HIDDEN STATE)</a:t>
            </a:r>
          </a:p>
        </p:txBody>
      </p:sp>
    </p:spTree>
    <p:extLst>
      <p:ext uri="{BB962C8B-B14F-4D97-AF65-F5344CB8AC3E}">
        <p14:creationId xmlns:p14="http://schemas.microsoft.com/office/powerpoint/2010/main" val="2633118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2039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Long Short-Term Memory (LSTM)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Neurons are composed on multiple operations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 descr="A diagram of a machine&#10;&#10;Description automatically generated">
            <a:extLst>
              <a:ext uri="{FF2B5EF4-FFF2-40B4-BE49-F238E27FC236}">
                <a16:creationId xmlns:a16="http://schemas.microsoft.com/office/drawing/2014/main" id="{D01394A4-97A9-53EC-4E1D-E59155055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69" y="2925817"/>
            <a:ext cx="6493046" cy="3443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3810FE-5512-74A8-5EC1-14AF7BF11D2E}"/>
              </a:ext>
            </a:extLst>
          </p:cNvPr>
          <p:cNvCxnSpPr>
            <a:cxnSpLocks/>
          </p:cNvCxnSpPr>
          <p:nvPr/>
        </p:nvCxnSpPr>
        <p:spPr>
          <a:xfrm flipH="1">
            <a:off x="4067503" y="2723751"/>
            <a:ext cx="3384331" cy="705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FFEDDA2-E920-4099-155E-174723640F0A}"/>
              </a:ext>
            </a:extLst>
          </p:cNvPr>
          <p:cNvSpPr txBox="1"/>
          <p:nvPr/>
        </p:nvSpPr>
        <p:spPr>
          <a:xfrm>
            <a:off x="7451834" y="2569862"/>
            <a:ext cx="3802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LONG-TERM MEMORY (INTERNAL STATE)</a:t>
            </a:r>
          </a:p>
        </p:txBody>
      </p:sp>
    </p:spTree>
    <p:extLst>
      <p:ext uri="{BB962C8B-B14F-4D97-AF65-F5344CB8AC3E}">
        <p14:creationId xmlns:p14="http://schemas.microsoft.com/office/powerpoint/2010/main" val="8490362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2039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Long Short-Term Memory (LSTM)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Neurons are composed on multiple operations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074" name="Picture 2" descr="The Ultimate Guide to Building Your Own LSTM Models">
            <a:extLst>
              <a:ext uri="{FF2B5EF4-FFF2-40B4-BE49-F238E27FC236}">
                <a16:creationId xmlns:a16="http://schemas.microsoft.com/office/drawing/2014/main" id="{6D559E77-4A23-8B1E-BB1D-60ADEE11B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8" y="2537482"/>
            <a:ext cx="8546017" cy="325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214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2039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LSTM Forget Gate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determines how much of the previous data is kept or forgotten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machine&#10;&#10;Description automatically generated">
            <a:extLst>
              <a:ext uri="{FF2B5EF4-FFF2-40B4-BE49-F238E27FC236}">
                <a16:creationId xmlns:a16="http://schemas.microsoft.com/office/drawing/2014/main" id="{D01394A4-97A9-53EC-4E1D-E59155055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69" y="2925817"/>
            <a:ext cx="6493046" cy="3443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7CF00E-076B-EAB1-73F9-E1167D30AE97}"/>
              </a:ext>
            </a:extLst>
          </p:cNvPr>
          <p:cNvSpPr/>
          <p:nvPr/>
        </p:nvSpPr>
        <p:spPr>
          <a:xfrm>
            <a:off x="2848303" y="3153103"/>
            <a:ext cx="998483" cy="212309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C31E6A-4FA0-9ED9-AE2B-0C27F00AB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92" y="2968953"/>
            <a:ext cx="3492500" cy="36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9A5436-3037-8F21-448E-63AA951BF5A6}"/>
              </a:ext>
            </a:extLst>
          </p:cNvPr>
          <p:cNvSpPr txBox="1"/>
          <p:nvPr/>
        </p:nvSpPr>
        <p:spPr>
          <a:xfrm>
            <a:off x="8015651" y="3429000"/>
            <a:ext cx="3586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output will be a value between 0 and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79C929-1B6D-1EC3-069E-FAABE9E18C2C}"/>
                  </a:ext>
                </a:extLst>
              </p:cNvPr>
              <p:cNvSpPr txBox="1"/>
              <p:nvPr/>
            </p:nvSpPr>
            <p:spPr>
              <a:xfrm>
                <a:off x="8015651" y="3828524"/>
                <a:ext cx="356360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multiplied times the internal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079C929-1B6D-1EC3-069E-FAABE9E18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5651" y="3828524"/>
                <a:ext cx="3563604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529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2039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LSTM Input Gate and Input Node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Creates potential long-term memories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machine&#10;&#10;Description automatically generated">
            <a:extLst>
              <a:ext uri="{FF2B5EF4-FFF2-40B4-BE49-F238E27FC236}">
                <a16:creationId xmlns:a16="http://schemas.microsoft.com/office/drawing/2014/main" id="{D01394A4-97A9-53EC-4E1D-E59155055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69" y="2925817"/>
            <a:ext cx="6493046" cy="3443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7CF00E-076B-EAB1-73F9-E1167D30AE97}"/>
              </a:ext>
            </a:extLst>
          </p:cNvPr>
          <p:cNvSpPr/>
          <p:nvPr/>
        </p:nvSpPr>
        <p:spPr>
          <a:xfrm>
            <a:off x="3831350" y="3153103"/>
            <a:ext cx="1694807" cy="212309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9A5436-3037-8F21-448E-63AA951BF5A6}"/>
              </a:ext>
            </a:extLst>
          </p:cNvPr>
          <p:cNvSpPr txBox="1"/>
          <p:nvPr/>
        </p:nvSpPr>
        <p:spPr>
          <a:xfrm>
            <a:off x="8015651" y="3429000"/>
            <a:ext cx="3586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output will be a value between 0 and 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2A1A88-B09A-4B2D-0250-3ED024424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651" y="2841987"/>
            <a:ext cx="3390900" cy="419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4AF2AD-523A-0635-5E49-D23635C7A3B7}"/>
              </a:ext>
            </a:extLst>
          </p:cNvPr>
          <p:cNvSpPr txBox="1"/>
          <p:nvPr/>
        </p:nvSpPr>
        <p:spPr>
          <a:xfrm>
            <a:off x="8015651" y="3784954"/>
            <a:ext cx="36663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represent %memorized from input node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5E5739-CAEF-3B48-E0DA-D74DF0ED39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15651" y="4294797"/>
            <a:ext cx="3848100" cy="406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9BB458-1598-5120-C8A9-49D78F1BA84A}"/>
              </a:ext>
            </a:extLst>
          </p:cNvPr>
          <p:cNvSpPr txBox="1"/>
          <p:nvPr/>
        </p:nvSpPr>
        <p:spPr>
          <a:xfrm>
            <a:off x="8015651" y="4749374"/>
            <a:ext cx="34547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Represents the part of short-term to keep</a:t>
            </a:r>
          </a:p>
        </p:txBody>
      </p:sp>
      <p:pic>
        <p:nvPicPr>
          <p:cNvPr id="15" name="Picture 14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D30981F0-D2F2-04E3-78B4-06B1402EC5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5651" y="5244030"/>
            <a:ext cx="2705100" cy="4191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5C1922C-4D1F-56EA-211A-703CDF238FD7}"/>
              </a:ext>
            </a:extLst>
          </p:cNvPr>
          <p:cNvSpPr txBox="1"/>
          <p:nvPr/>
        </p:nvSpPr>
        <p:spPr>
          <a:xfrm>
            <a:off x="8015651" y="5677154"/>
            <a:ext cx="4025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is how internal state is modified at this point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946221-68BA-D02E-4EB2-1B52FA810845}"/>
              </a:ext>
            </a:extLst>
          </p:cNvPr>
          <p:cNvSpPr txBox="1"/>
          <p:nvPr/>
        </p:nvSpPr>
        <p:spPr>
          <a:xfrm>
            <a:off x="8015651" y="6001247"/>
            <a:ext cx="2037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Forget + Remembered </a:t>
            </a:r>
          </a:p>
        </p:txBody>
      </p:sp>
    </p:spTree>
    <p:extLst>
      <p:ext uri="{BB962C8B-B14F-4D97-AF65-F5344CB8AC3E}">
        <p14:creationId xmlns:p14="http://schemas.microsoft.com/office/powerpoint/2010/main" val="1639529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2039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LSTM Output Gate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Creates potential long-term memories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machine&#10;&#10;Description automatically generated">
            <a:extLst>
              <a:ext uri="{FF2B5EF4-FFF2-40B4-BE49-F238E27FC236}">
                <a16:creationId xmlns:a16="http://schemas.microsoft.com/office/drawing/2014/main" id="{D01394A4-97A9-53EC-4E1D-E59155055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69" y="2925817"/>
            <a:ext cx="6493046" cy="3443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77CF00E-076B-EAB1-73F9-E1167D30AE97}"/>
              </a:ext>
            </a:extLst>
          </p:cNvPr>
          <p:cNvSpPr/>
          <p:nvPr/>
        </p:nvSpPr>
        <p:spPr>
          <a:xfrm>
            <a:off x="5592781" y="3158506"/>
            <a:ext cx="1694807" cy="2123090"/>
          </a:xfrm>
          <a:prstGeom prst="rect">
            <a:avLst/>
          </a:prstGeom>
          <a:solidFill>
            <a:schemeClr val="tx1">
              <a:alpha val="4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4AF2AD-523A-0635-5E49-D23635C7A3B7}"/>
              </a:ext>
            </a:extLst>
          </p:cNvPr>
          <p:cNvSpPr txBox="1"/>
          <p:nvPr/>
        </p:nvSpPr>
        <p:spPr>
          <a:xfrm>
            <a:off x="8015651" y="3467526"/>
            <a:ext cx="296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Will represent % output maintained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9BB458-1598-5120-C8A9-49D78F1BA84A}"/>
              </a:ext>
            </a:extLst>
          </p:cNvPr>
          <p:cNvSpPr txBox="1"/>
          <p:nvPr/>
        </p:nvSpPr>
        <p:spPr>
          <a:xfrm>
            <a:off x="8015651" y="4377554"/>
            <a:ext cx="352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state is updated with both internal state and output gate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C341FF-AF24-B3E8-05DC-5E5D2DF08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6092" y="3029226"/>
            <a:ext cx="3467100" cy="330200"/>
          </a:xfrm>
          <a:prstGeom prst="rect">
            <a:avLst/>
          </a:prstGeom>
        </p:spPr>
      </p:pic>
      <p:pic>
        <p:nvPicPr>
          <p:cNvPr id="11" name="Picture 10" descr="A black and white text&#10;&#10;Description automatically generated">
            <a:extLst>
              <a:ext uri="{FF2B5EF4-FFF2-40B4-BE49-F238E27FC236}">
                <a16:creationId xmlns:a16="http://schemas.microsoft.com/office/drawing/2014/main" id="{7AE8ED96-A7D0-D8FD-BF40-ACAA6A9B17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6382" y="3883403"/>
            <a:ext cx="2413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91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06BDB825-7C34-F1CB-0070-1C052BA40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55E1E276-C9F0-7B75-31C0-FF8AE5729B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2039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LSTM Layers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81A7873F-BBCF-3DB4-601B-2CF6B643B2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58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create multiple LSTM neurons to form a layer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5" name="AutoShape 2" descr="LSTM neural network architecture. Input layer consists of 10 sequential time steps (10 × 30 sec = 5 min), each containing 32 feature-channel combinations (2 features × 16 channels). LSTM layer consists of 10 LSTM cells each having 100 hidden units. FC = fully connected layer taking output matrix (h10) from 10th LSTM cell. Output layer consists of 2 nodes for binary classification.">
            <a:extLst>
              <a:ext uri="{FF2B5EF4-FFF2-40B4-BE49-F238E27FC236}">
                <a16:creationId xmlns:a16="http://schemas.microsoft.com/office/drawing/2014/main" id="{91A3371C-FAD4-3327-7536-F9CB8E4016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LSTM neural network architecture. Input layer consists of 10 sequential time steps (10 × 30 sec = 5 min), each containing 32 feature-channel combinations (2 features × 16 channels). LSTM layer consists of 10 LSTM cells each having 100 hidden units. FC = fully connected layer taking output matrix (h10) from 10th LSTM cell. Output layer consists of 2 nodes for binary classification.">
            <a:extLst>
              <a:ext uri="{FF2B5EF4-FFF2-40B4-BE49-F238E27FC236}">
                <a16:creationId xmlns:a16="http://schemas.microsoft.com/office/drawing/2014/main" id="{74E6AB52-93DE-F2E8-664B-69B0AC37CE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LSTM neural network architecture. Input layer consists of 10 sequential time steps (10 × 30 sec = 5 min), each containing 32 feature-channel combinations (2 features × 16 channels). LSTM layer consists of 10 LSTM cells each having 100 hidden units. FC = fully connected layer taking output matrix (h10) from 10th LSTM cell. Output layer consists of 2 nodes for binary classification.">
            <a:extLst>
              <a:ext uri="{FF2B5EF4-FFF2-40B4-BE49-F238E27FC236}">
                <a16:creationId xmlns:a16="http://schemas.microsoft.com/office/drawing/2014/main" id="{D6F0C6E9-1523-41C7-04A4-90A5568A41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A diagram of a machine&#10;&#10;AI-generated content may be incorrect.">
            <a:extLst>
              <a:ext uri="{FF2B5EF4-FFF2-40B4-BE49-F238E27FC236}">
                <a16:creationId xmlns:a16="http://schemas.microsoft.com/office/drawing/2014/main" id="{99BF8F77-8056-CC65-8A35-D1FA0573A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852" y="2680571"/>
            <a:ext cx="8446221" cy="35970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8C3207-86D6-CE19-D413-1872F87BE3F8}"/>
              </a:ext>
            </a:extLst>
          </p:cNvPr>
          <p:cNvSpPr txBox="1"/>
          <p:nvPr/>
        </p:nvSpPr>
        <p:spPr>
          <a:xfrm>
            <a:off x="966537" y="6277667"/>
            <a:ext cx="94548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4"/>
              </a:rPr>
              <a:t>https://www.researchgate.net/figure/LSTM-neural-network-architecture-Input-layer-consists-of-10-sequential-time-steps-10_fig3_336900652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10020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4DF1752A-6EDB-4CF6-5B84-A0CA2ADE0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51A83390-3617-BAD7-E7CC-6EE596FD50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2039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Stacking LSTM Layers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26C87EA6-8FC4-CA76-8DEA-6A2926535B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585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create multiple LSTM neurons to form a layer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5" name="AutoShape 2" descr="LSTM neural network architecture. Input layer consists of 10 sequential time steps (10 × 30 sec = 5 min), each containing 32 feature-channel combinations (2 features × 16 channels). LSTM layer consists of 10 LSTM cells each having 100 hidden units. FC = fully connected layer taking output matrix (h10) from 10th LSTM cell. Output layer consists of 2 nodes for binary classification.">
            <a:extLst>
              <a:ext uri="{FF2B5EF4-FFF2-40B4-BE49-F238E27FC236}">
                <a16:creationId xmlns:a16="http://schemas.microsoft.com/office/drawing/2014/main" id="{974FD717-D70F-B747-255E-7ABA319C6A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LSTM neural network architecture. Input layer consists of 10 sequential time steps (10 × 30 sec = 5 min), each containing 32 feature-channel combinations (2 features × 16 channels). LSTM layer consists of 10 LSTM cells each having 100 hidden units. FC = fully connected layer taking output matrix (h10) from 10th LSTM cell. Output layer consists of 2 nodes for binary classification.">
            <a:extLst>
              <a:ext uri="{FF2B5EF4-FFF2-40B4-BE49-F238E27FC236}">
                <a16:creationId xmlns:a16="http://schemas.microsoft.com/office/drawing/2014/main" id="{79E105AA-A66A-EC6D-99A9-C6BA78B4ED6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LSTM neural network architecture. Input layer consists of 10 sequential time steps (10 × 30 sec = 5 min), each containing 32 feature-channel combinations (2 features × 16 channels). LSTM layer consists of 10 LSTM cells each having 100 hidden units. FC = fully connected layer taking output matrix (h10) from 10th LSTM cell. Output layer consists of 2 nodes for binary classification.">
            <a:extLst>
              <a:ext uri="{FF2B5EF4-FFF2-40B4-BE49-F238E27FC236}">
                <a16:creationId xmlns:a16="http://schemas.microsoft.com/office/drawing/2014/main" id="{2925FFC9-60F1-2D10-56E3-E437ECD405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2" descr="Two layered stacked LSTM network">
            <a:extLst>
              <a:ext uri="{FF2B5EF4-FFF2-40B4-BE49-F238E27FC236}">
                <a16:creationId xmlns:a16="http://schemas.microsoft.com/office/drawing/2014/main" id="{8DA85461-9D6B-9A8D-D685-632E3376E3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4AD62C-6E6D-497D-2459-7A3BD31B3AC2}"/>
              </a:ext>
            </a:extLst>
          </p:cNvPr>
          <p:cNvSpPr txBox="1"/>
          <p:nvPr/>
        </p:nvSpPr>
        <p:spPr>
          <a:xfrm>
            <a:off x="966537" y="6338986"/>
            <a:ext cx="63642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Source: </a:t>
            </a:r>
            <a:r>
              <a:rPr lang="en-US" sz="1100" dirty="0">
                <a:hlinkClick r:id="rId3"/>
              </a:rPr>
              <a:t>https://www.researchgate.net/figure/Two-layered-stacked-LSTM-network_fig3_350105975</a:t>
            </a:r>
            <a:r>
              <a:rPr lang="en-US" sz="1100" dirty="0"/>
              <a:t> </a:t>
            </a:r>
          </a:p>
        </p:txBody>
      </p:sp>
      <p:pic>
        <p:nvPicPr>
          <p:cNvPr id="8" name="Picture 7" descr="A diagram of a cell&#10;&#10;AI-generated content may be incorrect.">
            <a:extLst>
              <a:ext uri="{FF2B5EF4-FFF2-40B4-BE49-F238E27FC236}">
                <a16:creationId xmlns:a16="http://schemas.microsoft.com/office/drawing/2014/main" id="{95452A74-C7BE-92A8-5F5F-3FE57933C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458" y="2482473"/>
            <a:ext cx="4462068" cy="36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83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133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DL: RNNs</a:t>
            </a:r>
            <a:endParaRPr dirty="0"/>
          </a:p>
        </p:txBody>
      </p:sp>
      <p:pic>
        <p:nvPicPr>
          <p:cNvPr id="2" name="Picture 2" descr="CS 230 - Recurrent Neural Networks Cheatsheet">
            <a:extLst>
              <a:ext uri="{FF2B5EF4-FFF2-40B4-BE49-F238E27FC236}">
                <a16:creationId xmlns:a16="http://schemas.microsoft.com/office/drawing/2014/main" id="{F5EAC193-6BA3-191E-FB6D-F7BE99EAA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17" y="3916327"/>
            <a:ext cx="5193583" cy="259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4126F30E-7335-DE32-264C-BF9391936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76F72A64-8D7A-8DB4-74FF-67202A43F7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2039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Bidirectional LSTM Layers</a:t>
            </a:r>
            <a:endParaRPr dirty="0"/>
          </a:p>
        </p:txBody>
      </p:sp>
      <p:sp>
        <p:nvSpPr>
          <p:cNvPr id="5" name="AutoShape 2" descr="LSTM neural network architecture. Input layer consists of 10 sequential time steps (10 × 30 sec = 5 min), each containing 32 feature-channel combinations (2 features × 16 channels). LSTM layer consists of 10 LSTM cells each having 100 hidden units. FC = fully connected layer taking output matrix (h10) from 10th LSTM cell. Output layer consists of 2 nodes for binary classification.">
            <a:extLst>
              <a:ext uri="{FF2B5EF4-FFF2-40B4-BE49-F238E27FC236}">
                <a16:creationId xmlns:a16="http://schemas.microsoft.com/office/drawing/2014/main" id="{CDAB653C-6592-B249-0020-CB18294CBD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LSTM neural network architecture. Input layer consists of 10 sequential time steps (10 × 30 sec = 5 min), each containing 32 feature-channel combinations (2 features × 16 channels). LSTM layer consists of 10 LSTM cells each having 100 hidden units. FC = fully connected layer taking output matrix (h10) from 10th LSTM cell. Output layer consists of 2 nodes for binary classification.">
            <a:extLst>
              <a:ext uri="{FF2B5EF4-FFF2-40B4-BE49-F238E27FC236}">
                <a16:creationId xmlns:a16="http://schemas.microsoft.com/office/drawing/2014/main" id="{2E64787E-CB48-6022-1775-A267D965A9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LSTM neural network architecture. Input layer consists of 10 sequential time steps (10 × 30 sec = 5 min), each containing 32 feature-channel combinations (2 features × 16 channels). LSTM layer consists of 10 LSTM cells each having 100 hidden units. FC = fully connected layer taking output matrix (h10) from 10th LSTM cell. Output layer consists of 2 nodes for binary classification.">
            <a:extLst>
              <a:ext uri="{FF2B5EF4-FFF2-40B4-BE49-F238E27FC236}">
                <a16:creationId xmlns:a16="http://schemas.microsoft.com/office/drawing/2014/main" id="{5C3E8730-EE0D-B1A2-4F8A-A00C2FD726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C9F7D4-3256-F0D7-2A87-273425CC743A}"/>
              </a:ext>
            </a:extLst>
          </p:cNvPr>
          <p:cNvSpPr txBox="1"/>
          <p:nvPr/>
        </p:nvSpPr>
        <p:spPr>
          <a:xfrm>
            <a:off x="966537" y="6277667"/>
            <a:ext cx="69445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Source</a:t>
            </a:r>
            <a:r>
              <a:rPr lang="en-US" sz="1050" dirty="0"/>
              <a:t>: </a:t>
            </a:r>
            <a:r>
              <a:rPr lang="en-US" sz="1050" b="0" i="0" dirty="0">
                <a:solidFill>
                  <a:srgbClr val="0070C0"/>
                </a:solidFill>
                <a:effectLst/>
                <a:latin typeface="Lato" panose="020F0502020204030203" pitchFamily="34" charset="0"/>
              </a:rPr>
              <a:t>Modelling Radiological Language with Bidirectional Long Short-Term Memory Networks, </a:t>
            </a:r>
            <a:r>
              <a:rPr lang="en-US" sz="1050" b="0" i="0" dirty="0" err="1">
                <a:solidFill>
                  <a:srgbClr val="0070C0"/>
                </a:solidFill>
                <a:effectLst/>
                <a:latin typeface="Lato" panose="020F0502020204030203" pitchFamily="34" charset="0"/>
              </a:rPr>
              <a:t>Cornegruta</a:t>
            </a:r>
            <a:r>
              <a:rPr lang="en-US" sz="1050" b="0" i="0" dirty="0">
                <a:solidFill>
                  <a:srgbClr val="0070C0"/>
                </a:solidFill>
                <a:effectLst/>
                <a:latin typeface="Lato" panose="020F0502020204030203" pitchFamily="34" charset="0"/>
              </a:rPr>
              <a:t> et al</a:t>
            </a:r>
            <a:endParaRPr lang="en-US" sz="105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42A094-F157-F995-02C9-71C2DB815D27}"/>
              </a:ext>
            </a:extLst>
          </p:cNvPr>
          <p:cNvSpPr txBox="1"/>
          <p:nvPr/>
        </p:nvSpPr>
        <p:spPr>
          <a:xfrm>
            <a:off x="838199" y="1753117"/>
            <a:ext cx="10760243" cy="804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7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dk1"/>
                </a:solidFill>
                <a:latin typeface="Lato Light"/>
                <a:cs typeface="Lato Light"/>
                <a:sym typeface="Lato Light"/>
              </a:rPr>
              <a:t>A Bidirectional LSTM (</a:t>
            </a:r>
            <a:r>
              <a:rPr lang="en-US" sz="2200" dirty="0" err="1">
                <a:solidFill>
                  <a:schemeClr val="dk1"/>
                </a:solidFill>
                <a:latin typeface="Lato Light"/>
                <a:cs typeface="Lato Light"/>
                <a:sym typeface="Lato Light"/>
              </a:rPr>
              <a:t>BiLSTM</a:t>
            </a:r>
            <a:r>
              <a:rPr lang="en-US" sz="2200" dirty="0">
                <a:solidFill>
                  <a:schemeClr val="dk1"/>
                </a:solidFill>
                <a:latin typeface="Lato Light"/>
                <a:cs typeface="Lato Light"/>
                <a:sym typeface="Lato Light"/>
              </a:rPr>
              <a:t>) runs two LSTM layers: forward and backward.</a:t>
            </a:r>
          </a:p>
          <a:p>
            <a:pPr marL="457200" indent="-457200">
              <a:lnSpc>
                <a:spcPct val="7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dk1"/>
                </a:solidFill>
                <a:latin typeface="Lato Light"/>
                <a:cs typeface="Lato Light"/>
                <a:sym typeface="Lato Light"/>
              </a:rPr>
              <a:t>It captures information from both past and future contexts.</a:t>
            </a:r>
          </a:p>
          <a:p>
            <a:pPr marL="457200" indent="-457200">
              <a:lnSpc>
                <a:spcPct val="7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</a:pPr>
            <a:r>
              <a:rPr lang="en-US" sz="2200" dirty="0">
                <a:solidFill>
                  <a:schemeClr val="dk1"/>
                </a:solidFill>
                <a:latin typeface="Lato Light"/>
                <a:cs typeface="Lato Light"/>
                <a:sym typeface="Lato Light"/>
              </a:rPr>
              <a:t>Enhances sequence understanding compared to a standard (unidirectional) LSTM.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C7A3941-6E70-4EBD-B1DD-169816490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27" y="2779121"/>
            <a:ext cx="5262396" cy="327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682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4AC89E02-40FE-4A44-9D20-B3BE3907B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FCC8A4EE-4EED-676D-AAE0-C6AEB9E99DC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7124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Gated Recurrent Unit (GRU)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Streamlined version of the LSTM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Achieves comparable performance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AF6B3D25-29AB-0F23-38E5-D9E5DB60E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967" y="2863193"/>
            <a:ext cx="6815301" cy="3448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1291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4785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Composed on cells with recurrent loops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A645B7-5D92-C602-7D8B-F8F6766A8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30" y="2936766"/>
            <a:ext cx="9521715" cy="253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21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Simple RNN cells pass a hidden state over the loop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hidden state keeps information about previous values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26014-53A4-0D1A-D202-E144B583D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5748" b="51916"/>
          <a:stretch/>
        </p:blipFill>
        <p:spPr>
          <a:xfrm>
            <a:off x="745819" y="2797064"/>
            <a:ext cx="4322099" cy="2983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46AFF-C7CF-67F6-1875-94AA97204C70}"/>
              </a:ext>
            </a:extLst>
          </p:cNvPr>
          <p:cNvSpPr txBox="1"/>
          <p:nvPr/>
        </p:nvSpPr>
        <p:spPr>
          <a:xfrm>
            <a:off x="7777202" y="5675061"/>
            <a:ext cx="1561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STATE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77E7BB-14FC-4BC4-24D1-9D432AACA520}"/>
              </a:ext>
            </a:extLst>
          </p:cNvPr>
          <p:cNvCxnSpPr>
            <a:cxnSpLocks/>
          </p:cNvCxnSpPr>
          <p:nvPr/>
        </p:nvCxnSpPr>
        <p:spPr>
          <a:xfrm flipH="1" flipV="1">
            <a:off x="4897821" y="3867807"/>
            <a:ext cx="2911365" cy="1965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843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Back Propagation over Time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Error is propagated backward over time to update the weights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Vanishing gradient or exploding gradients are issues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Early values of the sequence have less importance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Short-term memory is lost fast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C26014-53A4-0D1A-D202-E144B583DC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55748" b="57337"/>
          <a:stretch/>
        </p:blipFill>
        <p:spPr>
          <a:xfrm>
            <a:off x="985344" y="4541775"/>
            <a:ext cx="1662347" cy="10181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2161FD-14D6-473D-4B89-63EE88CDB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55748" b="57337"/>
          <a:stretch/>
        </p:blipFill>
        <p:spPr>
          <a:xfrm>
            <a:off x="2774256" y="4541775"/>
            <a:ext cx="1662347" cy="10181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1B030-24A0-76CE-9721-B28767559B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55748" b="57337"/>
          <a:stretch/>
        </p:blipFill>
        <p:spPr>
          <a:xfrm>
            <a:off x="4436603" y="4541774"/>
            <a:ext cx="1662347" cy="1018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3DEFA6-AFDB-B684-CFB0-1D142ED0F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55748" b="57337"/>
          <a:stretch/>
        </p:blipFill>
        <p:spPr>
          <a:xfrm>
            <a:off x="6243144" y="4541773"/>
            <a:ext cx="1662347" cy="1018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9CB8FC-7984-05F8-C64C-18D8815A29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55748" b="57337"/>
          <a:stretch/>
        </p:blipFill>
        <p:spPr>
          <a:xfrm>
            <a:off x="7947457" y="4541773"/>
            <a:ext cx="1662347" cy="1018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68A991-5516-0161-93E1-89EDBD6036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841" t="-8295" r="27384" b="64004"/>
          <a:stretch/>
        </p:blipFill>
        <p:spPr>
          <a:xfrm>
            <a:off x="8629105" y="3417165"/>
            <a:ext cx="1216361" cy="1124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614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D2887173-5CE5-15C7-55B5-942BB0F02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FF90704B-1AB3-5C55-1EFD-700AC6698E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Back Propagation over Time</a:t>
            </a:r>
            <a:endParaRPr dirty="0"/>
          </a:p>
        </p:txBody>
      </p:sp>
      <p:pic>
        <p:nvPicPr>
          <p:cNvPr id="12" name="Picture 11" descr="A screenshot of a review&#10;&#10;AI-generated content may be incorrect.">
            <a:extLst>
              <a:ext uri="{FF2B5EF4-FFF2-40B4-BE49-F238E27FC236}">
                <a16:creationId xmlns:a16="http://schemas.microsoft.com/office/drawing/2014/main" id="{B16D2FD7-9CDD-50D2-D590-C3D40D90E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79525"/>
            <a:ext cx="5482675" cy="49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05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03FFADD6-7C47-9A37-B095-0BE62004D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B99C48C-2C7E-6D8C-EF84-E75D2FEFC1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Text as sequences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ECB4DEC6-9195-FA37-5D86-30C3782D5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Sequences are important in text learning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Words in a sentence </a:t>
            </a:r>
            <a:r>
              <a:rPr lang="en-US" b="1" dirty="0"/>
              <a:t>depend on the words before and after</a:t>
            </a:r>
            <a:r>
              <a:rPr lang="en-US" dirty="0"/>
              <a:t> them.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Meaning often changes based on </a:t>
            </a:r>
            <a:r>
              <a:rPr lang="en-US" b="1" dirty="0"/>
              <a:t>order</a:t>
            </a:r>
            <a:r>
              <a:rPr lang="en-US" dirty="0"/>
              <a:t> and </a:t>
            </a:r>
            <a:r>
              <a:rPr lang="en-US" b="1" dirty="0"/>
              <a:t>context</a:t>
            </a: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dog bit Dr. Martinez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Dr. Martinez bit the hot dog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90D3D1-95D4-0764-C724-07C2AF9AE1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046" y="3998077"/>
            <a:ext cx="2494796" cy="24947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958691-D391-73D6-403F-483AB4023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893" y="3998077"/>
            <a:ext cx="2494797" cy="249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11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2039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Long Short-Term Memory (LSTM)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It is a type of RNN (works with sequences)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Deals with the vanishing gradient problem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Allows information to persist (long-term)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026" name="Picture 2" descr="The Ultimate Guide to Recurrent Neural Networks (RNN)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id="{B5A51B88-DB31-8B97-26FD-7B4AE7F95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8" t="16013" b="14176"/>
          <a:stretch/>
        </p:blipFill>
        <p:spPr bwMode="auto">
          <a:xfrm>
            <a:off x="1104462" y="3544614"/>
            <a:ext cx="6021552" cy="235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206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756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Review Activations: Sigmoid / Logistic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Given an input signal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b="0" dirty="0"/>
                  <a:t>, it returns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dirty="0"/>
                  <a:t>Derivative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76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DE86C38-DCB5-439E-4610-D2B2E39A25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900912"/>
            <a:ext cx="7056029" cy="380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2032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24436</TotalTime>
  <Words>806</Words>
  <Application>Microsoft Macintosh PowerPoint</Application>
  <PresentationFormat>Widescreen</PresentationFormat>
  <Paragraphs>251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Cambria Math</vt:lpstr>
      <vt:lpstr>Wingdings</vt:lpstr>
      <vt:lpstr>Lato</vt:lpstr>
      <vt:lpstr>Roboto Slab</vt:lpstr>
      <vt:lpstr>Lato Light</vt:lpstr>
      <vt:lpstr>Arial</vt:lpstr>
      <vt:lpstr>Office Theme</vt:lpstr>
      <vt:lpstr>Module 6</vt:lpstr>
      <vt:lpstr>DL: RNNs</vt:lpstr>
      <vt:lpstr>Recurrent Neural Networks</vt:lpstr>
      <vt:lpstr>Recurrent Neural Networks</vt:lpstr>
      <vt:lpstr>Back Propagation over Time</vt:lpstr>
      <vt:lpstr>Back Propagation over Time</vt:lpstr>
      <vt:lpstr>Text as sequences</vt:lpstr>
      <vt:lpstr>Long Short-Term Memory (LSTM)</vt:lpstr>
      <vt:lpstr>Review Activations: Sigmoid / Logistic</vt:lpstr>
      <vt:lpstr>Review Activations: ”tanh”</vt:lpstr>
      <vt:lpstr>Long Short-Term Memory (LSTM)</vt:lpstr>
      <vt:lpstr>Long Short-Term Memory (LSTM)</vt:lpstr>
      <vt:lpstr>Long Short-Term Memory (LSTM)</vt:lpstr>
      <vt:lpstr>LSTM Forget Gate</vt:lpstr>
      <vt:lpstr>LSTM Input Gate and Input Node</vt:lpstr>
      <vt:lpstr>LSTM Output Gate</vt:lpstr>
      <vt:lpstr>LSTM Layers</vt:lpstr>
      <vt:lpstr>Stacking LSTM Layers</vt:lpstr>
      <vt:lpstr>Python</vt:lpstr>
      <vt:lpstr>Bidirectional LSTM Layers</vt:lpstr>
      <vt:lpstr>Python</vt:lpstr>
      <vt:lpstr>Gated Recurrent Unit (GRU)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192</cp:revision>
  <dcterms:modified xsi:type="dcterms:W3CDTF">2025-04-28T16:44:33Z</dcterms:modified>
</cp:coreProperties>
</file>